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5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4" r:id="rId3"/>
    <p:sldId id="331" r:id="rId4"/>
    <p:sldId id="341" r:id="rId5"/>
    <p:sldId id="345" r:id="rId6"/>
    <p:sldId id="334" r:id="rId7"/>
    <p:sldId id="346" r:id="rId8"/>
    <p:sldId id="347" r:id="rId9"/>
    <p:sldId id="335" r:id="rId10"/>
    <p:sldId id="343" r:id="rId11"/>
    <p:sldId id="348" r:id="rId12"/>
    <p:sldId id="336" r:id="rId13"/>
    <p:sldId id="349" r:id="rId14"/>
    <p:sldId id="350" r:id="rId15"/>
    <p:sldId id="351" r:id="rId16"/>
    <p:sldId id="352" r:id="rId17"/>
    <p:sldId id="353" r:id="rId18"/>
    <p:sldId id="342" r:id="rId19"/>
    <p:sldId id="356" r:id="rId20"/>
    <p:sldId id="354" r:id="rId21"/>
    <p:sldId id="338" r:id="rId22"/>
    <p:sldId id="340" r:id="rId23"/>
    <p:sldId id="355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5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B0E6-A9E4-4A3E-B983-A37F55AF318B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5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3FA6A-0A52-46AD-B497-DC9B09CAF0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032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2EAD0-D3C3-48D2-86EF-20F0DCF413DF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C2106-010C-41A2-9D6E-932F36C176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368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184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87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18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8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616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7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3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05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857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27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2367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443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2508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122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28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55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0932D-4A15-4EDF-997C-5DAF085FC7C9}" type="datetimeFigureOut">
              <a:rPr lang="ru-RU" smtClean="0"/>
              <a:t>14.01.2020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47F953-F5AC-4509-A3A4-77DBCFCC69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8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avi"/><Relationship Id="rId1" Type="http://schemas.openxmlformats.org/officeDocument/2006/relationships/video" Target="NULL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.avi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4.avi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5.avi"/><Relationship Id="rId1" Type="http://schemas.openxmlformats.org/officeDocument/2006/relationships/video" Target="NULL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6.avi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gzshaposhnikova@ag.permkrai.ru" TargetMode="External"/><Relationship Id="rId2" Type="http://schemas.openxmlformats.org/officeDocument/2006/relationships/hyperlink" Target="mailto:tggulyaeva@ag.permkrai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hyperlink" Target="mailto:aaboronnikov@ag.permkrai.ru" TargetMode="External"/><Relationship Id="rId4" Type="http://schemas.openxmlformats.org/officeDocument/2006/relationships/hyperlink" Target="mailto:afkolybina@ag.permkrai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8893" y="100417"/>
            <a:ext cx="1631475" cy="645328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91763" y="2770202"/>
            <a:ext cx="88886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</a:rPr>
              <a:t>Инструкция по подаче электронной заявки на портале «Управляем Вместе» для участия </a:t>
            </a:r>
            <a:r>
              <a:rPr lang="ru-RU" sz="2400" dirty="0">
                <a:solidFill>
                  <a:schemeClr val="accent2"/>
                </a:solidFill>
              </a:rPr>
              <a:t>в краевом конкурсе социальных и гражданских инициатив (проектов</a:t>
            </a:r>
            <a:r>
              <a:rPr lang="ru-RU" sz="2400" dirty="0" smtClean="0">
                <a:solidFill>
                  <a:schemeClr val="accent2"/>
                </a:solidFill>
              </a:rPr>
              <a:t>)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в 2020 году</a:t>
            </a:r>
            <a:endParaRPr lang="ru-RU" sz="2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19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60824" y="847456"/>
            <a:ext cx="6388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Регистрация на информационном портале «Управляем Вместе»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834801" y="2145737"/>
            <a:ext cx="3149624" cy="3595273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В адресной  строке используемого интернет-обозревателя (браузера) необходимо перейти на сайт информационного портала «Управляем Вместе» (</a:t>
            </a:r>
            <a:r>
              <a:rPr lang="en-US" sz="1600" dirty="0" smtClean="0">
                <a:solidFill>
                  <a:srgbClr val="0070C0"/>
                </a:solidFill>
                <a:latin typeface="+mn-lt"/>
              </a:rPr>
              <a:t>www.vmeste.permkrai.ru)</a:t>
            </a: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;</a:t>
            </a:r>
            <a:r>
              <a:rPr lang="en-US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en-US" sz="1600" dirty="0" smtClean="0">
                <a:solidFill>
                  <a:srgbClr val="0070C0"/>
                </a:solidFill>
                <a:latin typeface="+mn-lt"/>
              </a:rPr>
            </a:br>
            <a:r>
              <a:rPr lang="en-US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en-US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Для участия в Конкурсе необходимо зарегистрироваться на информационном портале, нажав клавишу «Войти»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9"/>
          <a:stretch/>
        </p:blipFill>
        <p:spPr>
          <a:xfrm>
            <a:off x="-1" y="1794044"/>
            <a:ext cx="7722241" cy="5063956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 rot="14626917">
            <a:off x="6839621" y="2335479"/>
            <a:ext cx="971900" cy="65664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20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87242" y="2117416"/>
            <a:ext cx="4072998" cy="1594338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 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>В открывшемся меню выбираем </a:t>
            </a: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вкладку «Авторизация»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93192" y="846745"/>
            <a:ext cx="6388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Регистрация на информационном портале «Управляем Вместе»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0" t="9515" r="14523" b="9186"/>
          <a:stretch/>
        </p:blipFill>
        <p:spPr>
          <a:xfrm>
            <a:off x="877879" y="1958585"/>
            <a:ext cx="3693502" cy="32704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87242" y="4976299"/>
            <a:ext cx="452193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* В случае не предоставления данных к Вашей персональной информации дальнейшая регистрация на портале невозможна</a:t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17" name="Стрелка вправо 16"/>
          <p:cNvSpPr/>
          <p:nvPr/>
        </p:nvSpPr>
        <p:spPr>
          <a:xfrm rot="16200000">
            <a:off x="1134391" y="5386643"/>
            <a:ext cx="971900" cy="65664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02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371343" y="4290354"/>
            <a:ext cx="5286455" cy="1520175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</a:rPr>
              <a:t>В открывшемся меню необходимо ввести регистрационные </a:t>
            </a:r>
            <a:r>
              <a:rPr lang="ru-RU" sz="1600" dirty="0">
                <a:solidFill>
                  <a:srgbClr val="0070C0"/>
                </a:solidFill>
              </a:rPr>
              <a:t>данные в соответствующие поля </a:t>
            </a:r>
            <a:r>
              <a:rPr lang="ru-RU" sz="1600" dirty="0" smtClean="0">
                <a:solidFill>
                  <a:srgbClr val="0070C0"/>
                </a:solidFill>
              </a:rPr>
              <a:t>информационного портала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>
                <a:solidFill>
                  <a:srgbClr val="0070C0"/>
                </a:solidFill>
              </a:rPr>
              <a:t/>
            </a:r>
            <a:br>
              <a:rPr lang="ru-RU" sz="1600" dirty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*После заполнения всех полей нажать поле «ЗАРЕГИСТРИРОВАТЬСЯ»</a:t>
            </a: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93192" y="846745"/>
            <a:ext cx="6388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Регистрация на информационном портале «Управляем Вместе»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9" r="11655" b="9612"/>
          <a:stretch/>
        </p:blipFill>
        <p:spPr>
          <a:xfrm>
            <a:off x="685509" y="1361013"/>
            <a:ext cx="3109656" cy="53116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3" t="28962" r="22266" b="8323"/>
          <a:stretch/>
        </p:blipFill>
        <p:spPr>
          <a:xfrm>
            <a:off x="4960185" y="1778743"/>
            <a:ext cx="2881248" cy="2000238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>
          <a:xfrm rot="14154009">
            <a:off x="5721347" y="3659468"/>
            <a:ext cx="614872" cy="48225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08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908893" y="4740706"/>
            <a:ext cx="6961823" cy="1698223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</a:rPr>
              <a:t>В случае если Вы были зарегистрированы на портале «Управляем Вместе» ранее, необходимо войти под своим логином и паролем. 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>
                <a:solidFill>
                  <a:srgbClr val="0070C0"/>
                </a:solidFill>
              </a:rPr>
              <a:t/>
            </a:r>
            <a:br>
              <a:rPr lang="ru-RU" sz="1600" dirty="0">
                <a:solidFill>
                  <a:srgbClr val="0070C0"/>
                </a:solidFill>
              </a:rPr>
            </a:b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93192" y="846745"/>
            <a:ext cx="6388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Регистрация на информационном портале «Управляем Вместе»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51" y="1778741"/>
            <a:ext cx="4320780" cy="3092663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>
          <a:xfrm rot="20775571">
            <a:off x="979136" y="3195308"/>
            <a:ext cx="614872" cy="48225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654" y="1778742"/>
            <a:ext cx="4018928" cy="3092662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>
            <a:off x="5581816" y="2930876"/>
            <a:ext cx="192189" cy="19830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5581816" y="3318676"/>
            <a:ext cx="201536" cy="18784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7864886">
            <a:off x="6017273" y="4110314"/>
            <a:ext cx="306698" cy="23551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6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122243" y="3036272"/>
            <a:ext cx="2935234" cy="2093858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Для подачи электронной заявки, после входа (регистрации) на портале «Управляем Вместе», необходимо перейти в категорию 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u="sng" dirty="0" smtClean="0">
                <a:solidFill>
                  <a:schemeClr val="accent3">
                    <a:lumMod val="75000"/>
                  </a:schemeClr>
                </a:solidFill>
                <a:latin typeface="+mn-lt"/>
              </a:rPr>
              <a:t>«Узнавайте о развитии края»</a:t>
            </a:r>
            <a:endParaRPr lang="ru-RU" sz="1600" u="sng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1046" t="6336" r="19115" b="38364"/>
          <a:stretch/>
        </p:blipFill>
        <p:spPr>
          <a:xfrm>
            <a:off x="0" y="2365512"/>
            <a:ext cx="7125777" cy="4492488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 rot="6808265">
            <a:off x="1945081" y="5852221"/>
            <a:ext cx="614872" cy="48225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6202420" y="2751151"/>
            <a:ext cx="603897" cy="1590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91830" y="910438"/>
            <a:ext cx="8003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</a:rPr>
              <a:t>Регистрация личного кабинета НКО 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>на информационном портале «Управляем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85030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373231" y="4701337"/>
            <a:ext cx="2935234" cy="820523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В категории объектов выбираем показать все 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«17 категорий»</a:t>
            </a:r>
            <a:endParaRPr lang="ru-RU" sz="1600" u="sng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1688" t="6265" r="20248" b="6697"/>
          <a:stretch/>
        </p:blipFill>
        <p:spPr>
          <a:xfrm>
            <a:off x="612775" y="1741436"/>
            <a:ext cx="5573339" cy="5116564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 rot="9973557">
            <a:off x="5966882" y="5843678"/>
            <a:ext cx="614872" cy="48225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383738" y="828092"/>
            <a:ext cx="8003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</a:rPr>
              <a:t>Регистрация личного кабинета НКО 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>на информационном портале «Управляем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204669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06720" y="4285839"/>
            <a:ext cx="2935234" cy="965430"/>
          </a:xfrm>
        </p:spPr>
        <p:txBody>
          <a:bodyPr/>
          <a:lstStyle/>
          <a:p>
            <a:pPr algn="l"/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Выбираем категорию «Проекты социальных и гражданских инициатив»</a:t>
            </a:r>
            <a:endParaRPr lang="ru-RU" sz="1600" u="sng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2925" t="6008" r="20995" b="3621"/>
          <a:stretch/>
        </p:blipFill>
        <p:spPr>
          <a:xfrm>
            <a:off x="612775" y="1741435"/>
            <a:ext cx="5558995" cy="4995080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 rot="12275599">
            <a:off x="6065795" y="6021974"/>
            <a:ext cx="614872" cy="48225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338931" y="853810"/>
            <a:ext cx="8003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</a:rPr>
              <a:t>Регистрация личного кабинета НКО 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>на информационном портале «Управляем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137730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313514" y="2494831"/>
            <a:ext cx="3029793" cy="3700565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Для подачи электронной заявки на Конкурс необходимо зарегистрировать личный кабинет НКО, нажав соответствующую клавишу.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* В случае наличия личного кабинета войти под своим логином и паролем</a:t>
            </a: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2399" t="6063" r="21340" b="37225"/>
          <a:stretch/>
        </p:blipFill>
        <p:spPr>
          <a:xfrm>
            <a:off x="0" y="1956608"/>
            <a:ext cx="7226188" cy="4924004"/>
          </a:xfrm>
          <a:prstGeom prst="rect">
            <a:avLst/>
          </a:prstGeom>
        </p:spPr>
      </p:pic>
      <p:sp>
        <p:nvSpPr>
          <p:cNvPr id="16" name="Стрелка вправо 15"/>
          <p:cNvSpPr/>
          <p:nvPr/>
        </p:nvSpPr>
        <p:spPr>
          <a:xfrm rot="2524885">
            <a:off x="4518380" y="2347714"/>
            <a:ext cx="561488" cy="39486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47725" y="921577"/>
            <a:ext cx="8647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</a:rPr>
              <a:t>Регистрация личного кабинета НКО 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>на информационном портале «Управляем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191207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702329" y="1536327"/>
            <a:ext cx="4842633" cy="5021421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После необходимо ввести соответствующие данные организации и загрузить необходимые приложения</a:t>
            </a:r>
            <a:r>
              <a:rPr lang="en-US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en-US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en-US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en-US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*После отправки заявки на регистрацию личного кабинета НКО у специалистов Администрации губернатора Пермского края есть </a:t>
            </a:r>
            <a:r>
              <a:rPr lang="ru-RU" sz="1600" u="sng" dirty="0" smtClean="0">
                <a:solidFill>
                  <a:srgbClr val="0070C0"/>
                </a:solidFill>
                <a:latin typeface="+mn-lt"/>
              </a:rPr>
              <a:t>3 дня </a:t>
            </a: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на обработку Вашей заявки. 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FF0000"/>
                </a:solidFill>
                <a:latin typeface="+mn-lt"/>
              </a:rPr>
              <a:t>*Отправив заявку на регистрацию личного кабинета НКО, вы не подали заявку на участие в краевом конкурсе социальных проектов</a:t>
            </a:r>
            <a:endParaRPr lang="ru-RU" sz="1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0288" t="6120" r="28910" b="13988"/>
          <a:stretch/>
        </p:blipFill>
        <p:spPr>
          <a:xfrm>
            <a:off x="695988" y="1536328"/>
            <a:ext cx="3803184" cy="53216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31695" y="4890134"/>
            <a:ext cx="1602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Устав НКО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15115" y="5602097"/>
            <a:ext cx="22190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Протокол о назначении руководителя </a:t>
            </a:r>
            <a:r>
              <a:rPr lang="ru-RU" sz="1400" dirty="0" smtClean="0">
                <a:solidFill>
                  <a:srgbClr val="FF0000"/>
                </a:solidFill>
              </a:rPr>
              <a:t>НКО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 smtClean="0">
                <a:solidFill>
                  <a:srgbClr val="FF0000"/>
                </a:solidFill>
              </a:rPr>
              <a:t>(доверенность)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10372715">
            <a:off x="3792399" y="6377496"/>
            <a:ext cx="614872" cy="35745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476725" y="672245"/>
            <a:ext cx="8003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</a:rPr>
              <a:t>Регистрация личного кабинета НКО 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>на информационном портале «Управляем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231523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76725" y="762718"/>
            <a:ext cx="8003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</a:rPr>
              <a:t>Регистрация личного кабинета НКО 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>на информационном портале «Управляем Вместе»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22249" y="2404534"/>
            <a:ext cx="4276015" cy="1646302"/>
          </a:xfrm>
        </p:spPr>
        <p:txBody>
          <a:bodyPr/>
          <a:lstStyle/>
          <a:p>
            <a:r>
              <a:rPr lang="ru-RU" dirty="0" smtClean="0"/>
              <a:t>П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3241" r="21255" b="37032"/>
          <a:stretch/>
        </p:blipFill>
        <p:spPr>
          <a:xfrm>
            <a:off x="0" y="1935464"/>
            <a:ext cx="6895577" cy="4922536"/>
          </a:xfrm>
          <a:prstGeom prst="rect">
            <a:avLst/>
          </a:prstGeom>
        </p:spPr>
      </p:pic>
      <p:sp>
        <p:nvSpPr>
          <p:cNvPr id="15" name="Заголовок 2"/>
          <p:cNvSpPr txBox="1">
            <a:spLocks/>
          </p:cNvSpPr>
          <p:nvPr/>
        </p:nvSpPr>
        <p:spPr>
          <a:xfrm>
            <a:off x="6937801" y="2484198"/>
            <a:ext cx="4058127" cy="22991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После регистрации (авторизации) личного кабинета НКО Вы сможете заявить проект на конкурс, нажав соответствующее поле.</a:t>
            </a:r>
          </a:p>
          <a:p>
            <a:pPr algn="l"/>
            <a:r>
              <a:rPr lang="en-US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en-US" sz="1600" dirty="0" smtClean="0">
                <a:solidFill>
                  <a:srgbClr val="0070C0"/>
                </a:solidFill>
                <a:latin typeface="+mn-lt"/>
              </a:rPr>
            </a:b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1255094">
            <a:off x="4463985" y="2919183"/>
            <a:ext cx="448711" cy="29952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56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238864" y="1802675"/>
            <a:ext cx="3040489" cy="3553426"/>
          </a:xfrm>
        </p:spPr>
        <p:txBody>
          <a:bodyPr/>
          <a:lstStyle/>
          <a:p>
            <a:pPr algn="l"/>
            <a:r>
              <a:rPr lang="ru-RU" sz="1400" u="sng" dirty="0" smtClean="0">
                <a:solidFill>
                  <a:srgbClr val="0070C0"/>
                </a:solidFill>
                <a:latin typeface="+mn-lt"/>
              </a:rPr>
              <a:t>Общие сведения о проекте</a:t>
            </a:r>
            <a:r>
              <a:rPr lang="ru-RU" sz="1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400" dirty="0" smtClean="0">
                <a:solidFill>
                  <a:srgbClr val="0070C0"/>
                </a:solidFill>
                <a:latin typeface="+mn-lt"/>
              </a:rPr>
            </a:br>
            <a:r>
              <a:rPr lang="ru-RU" sz="14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400" dirty="0">
                <a:solidFill>
                  <a:srgbClr val="0070C0"/>
                </a:solidFill>
                <a:latin typeface="+mn-lt"/>
              </a:rPr>
            </a:br>
            <a:r>
              <a:rPr lang="ru-RU" sz="1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400" dirty="0" smtClean="0">
                <a:solidFill>
                  <a:srgbClr val="0070C0"/>
                </a:solidFill>
                <a:latin typeface="+mn-lt"/>
              </a:rPr>
            </a:br>
            <a:r>
              <a:rPr lang="ru-RU" sz="1400" dirty="0" smtClean="0">
                <a:solidFill>
                  <a:srgbClr val="0070C0"/>
                </a:solidFill>
                <a:latin typeface="+mn-lt"/>
              </a:rPr>
              <a:t>В отрывшемся меню необходимо заполнить </a:t>
            </a:r>
            <a:r>
              <a:rPr lang="ru-RU" sz="1400" u="sng" dirty="0" smtClean="0">
                <a:solidFill>
                  <a:srgbClr val="0070C0"/>
                </a:solidFill>
                <a:latin typeface="+mn-lt"/>
              </a:rPr>
              <a:t>все поля </a:t>
            </a:r>
            <a:r>
              <a:rPr lang="ru-RU" sz="1400" dirty="0" smtClean="0">
                <a:solidFill>
                  <a:srgbClr val="0070C0"/>
                </a:solidFill>
                <a:latin typeface="+mn-lt"/>
              </a:rPr>
              <a:t>(сведения) и данные по Вашему социальному проекту.</a:t>
            </a:r>
            <a:br>
              <a:rPr lang="ru-RU" sz="1400" dirty="0" smtClean="0">
                <a:solidFill>
                  <a:srgbClr val="0070C0"/>
                </a:solidFill>
                <a:latin typeface="+mn-lt"/>
              </a:rPr>
            </a:br>
            <a:r>
              <a:rPr lang="ru-RU" sz="14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400" dirty="0">
                <a:solidFill>
                  <a:srgbClr val="0070C0"/>
                </a:solidFill>
                <a:latin typeface="+mn-lt"/>
              </a:rPr>
            </a:br>
            <a:r>
              <a:rPr lang="ru-RU" sz="14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400" dirty="0">
                <a:solidFill>
                  <a:srgbClr val="0070C0"/>
                </a:solidFill>
                <a:latin typeface="+mn-lt"/>
              </a:rPr>
            </a:br>
            <a:r>
              <a:rPr lang="ru-RU" sz="1400" dirty="0" smtClean="0">
                <a:solidFill>
                  <a:srgbClr val="0070C0"/>
                </a:solidFill>
                <a:latin typeface="+mn-lt"/>
              </a:rPr>
              <a:t>При выборе определенной подпрограммы открываются дополнительные поля с выбором «Направлений расходов» и «Номинаций»</a:t>
            </a:r>
            <a:endParaRPr lang="ru-RU" sz="14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25113" y="715308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  <p:pic>
        <p:nvPicPr>
          <p:cNvPr id="21" name="bandicam 2020-01-14 12-53-25-74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0" end="3042.7083"/>
                </p14:media>
              </p:ext>
            </p:extLst>
          </p:nvPr>
        </p:nvPicPr>
        <p:blipFill rotWithShape="1">
          <a:blip r:embed="rId5"/>
          <a:srcRect l="22700" t="6117" r="19886" b="5628"/>
          <a:stretch/>
        </p:blipFill>
        <p:spPr>
          <a:xfrm>
            <a:off x="725113" y="1467976"/>
            <a:ext cx="6513751" cy="539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2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230352" y="2399835"/>
            <a:ext cx="3040489" cy="2467889"/>
          </a:xfrm>
        </p:spPr>
        <p:txBody>
          <a:bodyPr/>
          <a:lstStyle/>
          <a:p>
            <a:pPr algn="l"/>
            <a:r>
              <a:rPr lang="ru-RU" sz="1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400" dirty="0" smtClean="0">
                <a:solidFill>
                  <a:srgbClr val="0070C0"/>
                </a:solidFill>
                <a:latin typeface="+mn-lt"/>
              </a:rPr>
            </a:br>
            <a:r>
              <a:rPr lang="ru-RU" sz="1400" u="sng" dirty="0">
                <a:solidFill>
                  <a:srgbClr val="0070C0"/>
                </a:solidFill>
              </a:rPr>
              <a:t>Общие сведения о </a:t>
            </a:r>
            <a:r>
              <a:rPr lang="ru-RU" sz="1400" u="sng" dirty="0" smtClean="0">
                <a:solidFill>
                  <a:srgbClr val="0070C0"/>
                </a:solidFill>
              </a:rPr>
              <a:t>проекте</a:t>
            </a:r>
            <a:br>
              <a:rPr lang="ru-RU" sz="1400" u="sng" dirty="0" smtClean="0">
                <a:solidFill>
                  <a:srgbClr val="0070C0"/>
                </a:solidFill>
              </a:rPr>
            </a:br>
            <a:r>
              <a:rPr lang="ru-RU" sz="1400" u="sng" dirty="0" smtClean="0">
                <a:solidFill>
                  <a:srgbClr val="0070C0"/>
                </a:solidFill>
              </a:rPr>
              <a:t/>
            </a:r>
            <a:br>
              <a:rPr lang="ru-RU" sz="1400" u="sng" dirty="0" smtClean="0">
                <a:solidFill>
                  <a:srgbClr val="0070C0"/>
                </a:solidFill>
              </a:rPr>
            </a:br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r>
              <a:rPr lang="ru-RU" sz="14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400" dirty="0">
                <a:solidFill>
                  <a:srgbClr val="0070C0"/>
                </a:solidFill>
                <a:latin typeface="+mn-lt"/>
              </a:rPr>
            </a:br>
            <a:r>
              <a:rPr lang="ru-RU" sz="1400" dirty="0" smtClean="0">
                <a:solidFill>
                  <a:srgbClr val="0070C0"/>
                </a:solidFill>
                <a:latin typeface="+mn-lt"/>
              </a:rPr>
              <a:t>После выбора «Подпрограммы» «Направлений расходов» и «Номинаций» переходим к заполнению остальных полей заявки</a:t>
            </a:r>
            <a:endParaRPr lang="ru-RU" sz="14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33821" y="718467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  <p:pic>
        <p:nvPicPr>
          <p:cNvPr id="2" name="bandicam 2020-01-14 13-04-49-14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0" end="6266.6666"/>
                </p14:media>
              </p:ext>
            </p:extLst>
          </p:nvPr>
        </p:nvPicPr>
        <p:blipFill rotWithShape="1">
          <a:blip r:embed="rId5"/>
          <a:srcRect l="23762" t="6108" r="21638" b="6124"/>
          <a:stretch>
            <a:fillRect/>
          </a:stretch>
        </p:blipFill>
        <p:spPr>
          <a:xfrm>
            <a:off x="612774" y="1472575"/>
            <a:ext cx="6301832" cy="538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660757" y="2221509"/>
            <a:ext cx="3040489" cy="3038924"/>
          </a:xfrm>
        </p:spPr>
        <p:txBody>
          <a:bodyPr/>
          <a:lstStyle/>
          <a:p>
            <a:pPr algn="l"/>
            <a:r>
              <a:rPr lang="ru-RU" sz="14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400" dirty="0" smtClean="0">
                <a:solidFill>
                  <a:srgbClr val="0070C0"/>
                </a:solidFill>
                <a:latin typeface="+mn-lt"/>
              </a:rPr>
            </a:br>
            <a:r>
              <a:rPr lang="ru-RU" sz="1400" u="sng" dirty="0" smtClean="0">
                <a:solidFill>
                  <a:srgbClr val="0070C0"/>
                </a:solidFill>
              </a:rPr>
              <a:t>Стоимость социального проекта</a:t>
            </a:r>
            <a:br>
              <a:rPr lang="ru-RU" sz="1400" u="sng" dirty="0" smtClean="0">
                <a:solidFill>
                  <a:srgbClr val="0070C0"/>
                </a:solidFill>
              </a:rPr>
            </a:br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>При вводе поля «Объем субсидии, запрашиваемой из бюджета ПК», поле «Общий бюджет» заполняется автоматически.</a:t>
            </a:r>
            <a:br>
              <a:rPr lang="ru-RU" sz="1400" dirty="0" smtClean="0">
                <a:solidFill>
                  <a:srgbClr val="0070C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/>
            </a:r>
            <a:br>
              <a:rPr lang="ru-RU" sz="1400" dirty="0" smtClean="0">
                <a:solidFill>
                  <a:srgbClr val="0070C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>«Объем привлеченных (собственных) средств» заполняется в ручном режиме.</a:t>
            </a:r>
            <a:r>
              <a:rPr lang="ru-RU" sz="1400" u="sng" dirty="0" smtClean="0">
                <a:solidFill>
                  <a:srgbClr val="0070C0"/>
                </a:solidFill>
              </a:rPr>
              <a:t/>
            </a:r>
            <a:br>
              <a:rPr lang="ru-RU" sz="1400" u="sng" dirty="0" smtClean="0">
                <a:solidFill>
                  <a:srgbClr val="0070C0"/>
                </a:solidFill>
              </a:rPr>
            </a:br>
            <a:r>
              <a:rPr lang="ru-RU" sz="1400" u="sng" dirty="0" smtClean="0">
                <a:solidFill>
                  <a:srgbClr val="0070C0"/>
                </a:solidFill>
              </a:rPr>
              <a:t/>
            </a:r>
            <a:br>
              <a:rPr lang="ru-RU" sz="1400" u="sng" dirty="0" smtClean="0">
                <a:solidFill>
                  <a:srgbClr val="0070C0"/>
                </a:solidFill>
              </a:rPr>
            </a:br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endParaRPr lang="ru-RU" sz="14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2530" y="937822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  <p:pic>
        <p:nvPicPr>
          <p:cNvPr id="4" name="bandicam 2020-01-14 13-14-04-00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0" end="2100"/>
                </p14:media>
              </p:ext>
            </p:extLst>
          </p:nvPr>
        </p:nvPicPr>
        <p:blipFill rotWithShape="1">
          <a:blip r:embed="rId5"/>
          <a:srcRect l="23498" t="6060" r="20828" b="47892"/>
          <a:stretch/>
        </p:blipFill>
        <p:spPr>
          <a:xfrm>
            <a:off x="612775" y="1959428"/>
            <a:ext cx="6934078" cy="357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2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254933" y="1742538"/>
            <a:ext cx="3040489" cy="3038924"/>
          </a:xfrm>
        </p:spPr>
        <p:txBody>
          <a:bodyPr/>
          <a:lstStyle/>
          <a:p>
            <a:pPr algn="l"/>
            <a:r>
              <a:rPr lang="ru-RU" sz="1400" u="sng" dirty="0" smtClean="0">
                <a:solidFill>
                  <a:srgbClr val="0070C0"/>
                </a:solidFill>
              </a:rPr>
              <a:t>Сведения об организации</a:t>
            </a:r>
            <a:br>
              <a:rPr lang="ru-RU" sz="1400" u="sng" dirty="0" smtClean="0">
                <a:solidFill>
                  <a:srgbClr val="0070C0"/>
                </a:solidFill>
              </a:rPr>
            </a:br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r>
              <a:rPr lang="ru-RU" sz="1400" dirty="0">
                <a:solidFill>
                  <a:srgbClr val="0070C0"/>
                </a:solidFill>
              </a:rPr>
              <a:t>В отрывшемся меню необходимо заполнить </a:t>
            </a:r>
            <a:r>
              <a:rPr lang="ru-RU" sz="1400" u="sng" dirty="0">
                <a:solidFill>
                  <a:srgbClr val="0070C0"/>
                </a:solidFill>
              </a:rPr>
              <a:t>все поля </a:t>
            </a:r>
            <a:r>
              <a:rPr lang="ru-RU" sz="1400" dirty="0">
                <a:solidFill>
                  <a:srgbClr val="0070C0"/>
                </a:solidFill>
              </a:rPr>
              <a:t>(сведения) и данные по </a:t>
            </a:r>
            <a:r>
              <a:rPr lang="ru-RU" sz="1400" dirty="0" smtClean="0">
                <a:solidFill>
                  <a:srgbClr val="0070C0"/>
                </a:solidFill>
              </a:rPr>
              <a:t>Вашей организации (НКО).</a:t>
            </a:r>
            <a:r>
              <a:rPr lang="ru-RU" sz="1400" dirty="0">
                <a:solidFill>
                  <a:srgbClr val="0070C0"/>
                </a:solidFill>
              </a:rPr>
              <a:t/>
            </a:r>
            <a:br>
              <a:rPr lang="ru-RU" sz="1400" dirty="0">
                <a:solidFill>
                  <a:srgbClr val="0070C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/>
            </a:r>
            <a:br>
              <a:rPr lang="ru-RU" sz="1400" dirty="0" smtClean="0">
                <a:solidFill>
                  <a:srgbClr val="0070C0"/>
                </a:solidFill>
              </a:rPr>
            </a:br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endParaRPr lang="ru-RU" sz="14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8986" y="788927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  <p:pic>
        <p:nvPicPr>
          <p:cNvPr id="2" name="bandicam 2020-01-14 13-21-21-85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00" end="2066.6666"/>
                </p14:media>
              </p:ext>
            </p:extLst>
          </p:nvPr>
        </p:nvPicPr>
        <p:blipFill rotWithShape="1">
          <a:blip r:embed="rId5"/>
          <a:srcRect l="23526" t="6149" r="21474" b="6613"/>
          <a:stretch>
            <a:fillRect/>
          </a:stretch>
        </p:blipFill>
        <p:spPr>
          <a:xfrm>
            <a:off x="698987" y="1496813"/>
            <a:ext cx="6407208" cy="536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3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267122" y="2360846"/>
            <a:ext cx="3352107" cy="3038924"/>
          </a:xfrm>
        </p:spPr>
        <p:txBody>
          <a:bodyPr/>
          <a:lstStyle/>
          <a:p>
            <a:pPr algn="l"/>
            <a:r>
              <a:rPr lang="ru-RU" sz="1400" u="sng" dirty="0" smtClean="0">
                <a:solidFill>
                  <a:srgbClr val="0070C0"/>
                </a:solidFill>
              </a:rPr>
              <a:t>Банковские реквизиты</a:t>
            </a:r>
            <a:br>
              <a:rPr lang="ru-RU" sz="1400" u="sng" dirty="0" smtClean="0">
                <a:solidFill>
                  <a:srgbClr val="0070C0"/>
                </a:solidFill>
              </a:rPr>
            </a:br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r>
              <a:rPr lang="ru-RU" sz="1400" dirty="0">
                <a:solidFill>
                  <a:srgbClr val="0070C0"/>
                </a:solidFill>
              </a:rPr>
              <a:t>В отрывшемся меню необходимо заполнить </a:t>
            </a:r>
            <a:r>
              <a:rPr lang="ru-RU" sz="1400" u="sng" dirty="0">
                <a:solidFill>
                  <a:srgbClr val="0070C0"/>
                </a:solidFill>
              </a:rPr>
              <a:t>все поля </a:t>
            </a:r>
            <a:r>
              <a:rPr lang="ru-RU" sz="1400" dirty="0">
                <a:solidFill>
                  <a:srgbClr val="0070C0"/>
                </a:solidFill>
              </a:rPr>
              <a:t>(сведения) и данные по </a:t>
            </a:r>
            <a:r>
              <a:rPr lang="ru-RU" sz="1400" dirty="0" smtClean="0">
                <a:solidFill>
                  <a:srgbClr val="0070C0"/>
                </a:solidFill>
              </a:rPr>
              <a:t>Вашей организации (НКО).</a:t>
            </a:r>
            <a:r>
              <a:rPr lang="ru-RU" sz="1400" dirty="0">
                <a:solidFill>
                  <a:srgbClr val="0070C0"/>
                </a:solidFill>
              </a:rPr>
              <a:t/>
            </a:r>
            <a:br>
              <a:rPr lang="ru-RU" sz="1400" dirty="0">
                <a:solidFill>
                  <a:srgbClr val="0070C0"/>
                </a:solidFill>
              </a:rPr>
            </a:br>
            <a:r>
              <a:rPr lang="ru-RU" sz="1400" dirty="0" smtClean="0">
                <a:solidFill>
                  <a:srgbClr val="0070C0"/>
                </a:solidFill>
              </a:rPr>
              <a:t/>
            </a:r>
            <a:br>
              <a:rPr lang="ru-RU" sz="1400" dirty="0" smtClean="0">
                <a:solidFill>
                  <a:srgbClr val="0070C0"/>
                </a:solidFill>
              </a:rPr>
            </a:br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endParaRPr lang="ru-RU" sz="14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8986" y="788927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  <p:pic>
        <p:nvPicPr>
          <p:cNvPr id="4" name="bandicam 2020-01-14 13-26-45-18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0" end="2166.6666"/>
                </p14:media>
              </p:ext>
            </p:extLst>
          </p:nvPr>
        </p:nvPicPr>
        <p:blipFill rotWithShape="1">
          <a:blip r:embed="rId5"/>
          <a:srcRect l="23396" t="6011" r="21407" b="6257"/>
          <a:stretch>
            <a:fillRect/>
          </a:stretch>
        </p:blipFill>
        <p:spPr>
          <a:xfrm>
            <a:off x="765175" y="1462434"/>
            <a:ext cx="6419397" cy="539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0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032603" y="1890583"/>
            <a:ext cx="3186688" cy="3038924"/>
          </a:xfrm>
        </p:spPr>
        <p:txBody>
          <a:bodyPr/>
          <a:lstStyle/>
          <a:p>
            <a:pPr algn="l"/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r>
              <a:rPr lang="ru-RU" sz="1400" u="sng" dirty="0">
                <a:solidFill>
                  <a:srgbClr val="0070C0"/>
                </a:solidFill>
              </a:rPr>
              <a:t/>
            </a:r>
            <a:br>
              <a:rPr lang="ru-RU" sz="1400" u="sng" dirty="0">
                <a:solidFill>
                  <a:srgbClr val="0070C0"/>
                </a:solidFill>
              </a:rPr>
            </a:br>
            <a:endParaRPr lang="ru-RU" sz="14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bandicam 2020-01-14 13-38-25-55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0" end="2100"/>
                </p14:media>
              </p:ext>
            </p:extLst>
          </p:nvPr>
        </p:nvPicPr>
        <p:blipFill rotWithShape="1">
          <a:blip r:embed="rId5"/>
          <a:srcRect l="2919" t="6053" r="1218" b="6239"/>
          <a:stretch/>
        </p:blipFill>
        <p:spPr>
          <a:xfrm>
            <a:off x="-1" y="1042739"/>
            <a:ext cx="12201923" cy="69773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3024339" y="160337"/>
            <a:ext cx="7059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на </a:t>
            </a:r>
            <a:r>
              <a:rPr lang="ru-RU" sz="16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1600" dirty="0" smtClean="0">
                <a:solidFill>
                  <a:srgbClr val="0070C0"/>
                </a:solidFill>
              </a:rPr>
              <a:t>«</a:t>
            </a:r>
            <a:r>
              <a:rPr lang="ru-RU" sz="1600" dirty="0">
                <a:solidFill>
                  <a:srgbClr val="0070C0"/>
                </a:solidFill>
              </a:rPr>
              <a:t>Управляем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230376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69163" y="2852734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365051" y="1865334"/>
            <a:ext cx="3023947" cy="3512602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Электронная заявка может быть предварительно направлена на проверку, либо сразу направлена на конкурсный отбор. 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Статус Вашей заявки автоматически изменится в личном кабинете.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Также заявку можно сохранить в личном кабинете нажав клавишу «В черновик»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781" t="61591" r="25305" b="5812"/>
          <a:stretch/>
        </p:blipFill>
        <p:spPr>
          <a:xfrm>
            <a:off x="0" y="2158276"/>
            <a:ext cx="7341326" cy="38834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7363" y="914846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35699" y="4311980"/>
            <a:ext cx="560363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FF0000"/>
                </a:solidFill>
              </a:rPr>
              <a:t>*За 3 дня до конца приема заявок, возможность отправления проектов</a:t>
            </a:r>
            <a:br>
              <a:rPr lang="ru-RU" sz="1100" dirty="0" smtClean="0">
                <a:solidFill>
                  <a:srgbClr val="FF0000"/>
                </a:solidFill>
              </a:rPr>
            </a:br>
            <a:r>
              <a:rPr lang="ru-RU" sz="1100" dirty="0" smtClean="0">
                <a:solidFill>
                  <a:srgbClr val="FF0000"/>
                </a:solidFill>
              </a:rPr>
              <a:t> на проверку будет невозможна </a:t>
            </a:r>
            <a:br>
              <a:rPr lang="ru-RU" sz="1100" dirty="0" smtClean="0">
                <a:solidFill>
                  <a:srgbClr val="FF0000"/>
                </a:solidFill>
              </a:rPr>
            </a:br>
            <a:r>
              <a:rPr lang="ru-RU" sz="1200" dirty="0" smtClean="0">
                <a:solidFill>
                  <a:srgbClr val="FF0000"/>
                </a:solidFill>
              </a:rPr>
              <a:t/>
            </a:r>
            <a:br>
              <a:rPr lang="ru-RU" sz="1200" dirty="0" smtClean="0">
                <a:solidFill>
                  <a:srgbClr val="FF0000"/>
                </a:solidFill>
              </a:rPr>
            </a:br>
            <a:endParaRPr lang="ru-RU" sz="1200" dirty="0">
              <a:solidFill>
                <a:srgbClr val="FF0000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077956" y="4206240"/>
            <a:ext cx="755301" cy="87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480559" y="4210594"/>
            <a:ext cx="755301" cy="87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01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69163" y="2852734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344650" y="2804343"/>
            <a:ext cx="2740980" cy="1285782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Посмотреть поданные проекты или продолжить заполнение заявки из черновика Вы можете в личном кабинете.</a:t>
            </a: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7363" y="914846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2983" t="3131" r="18030" b="19882"/>
          <a:stretch/>
        </p:blipFill>
        <p:spPr>
          <a:xfrm>
            <a:off x="-1" y="1725433"/>
            <a:ext cx="7124369" cy="5132567"/>
          </a:xfrm>
          <a:prstGeom prst="rect">
            <a:avLst/>
          </a:prstGeom>
        </p:spPr>
      </p:pic>
      <p:sp>
        <p:nvSpPr>
          <p:cNvPr id="17" name="Стрелка вправо 16"/>
          <p:cNvSpPr/>
          <p:nvPr/>
        </p:nvSpPr>
        <p:spPr>
          <a:xfrm rot="992134">
            <a:off x="5389754" y="3118767"/>
            <a:ext cx="333060" cy="13811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74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69163" y="2852734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511629" y="2815303"/>
            <a:ext cx="2740980" cy="2517693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Заявка во вкладке «Черновики» будет отображаться со статусом «СОЗДАН».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Продолжить ее заполнение Вы можете нажав поле «Продолжить»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7363" y="914846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5333"/>
            <a:ext cx="7511629" cy="4570755"/>
          </a:xfrm>
          <a:prstGeom prst="rect">
            <a:avLst/>
          </a:prstGeom>
        </p:spPr>
      </p:pic>
      <p:sp>
        <p:nvSpPr>
          <p:cNvPr id="15" name="Стрелка вправо 14"/>
          <p:cNvSpPr/>
          <p:nvPr/>
        </p:nvSpPr>
        <p:spPr>
          <a:xfrm rot="17309290">
            <a:off x="4308477" y="4132349"/>
            <a:ext cx="315959" cy="26835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3310716">
            <a:off x="3901029" y="2935684"/>
            <a:ext cx="287731" cy="16390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0800000">
            <a:off x="1245916" y="5951391"/>
            <a:ext cx="315959" cy="26835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18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224324" y="2697217"/>
            <a:ext cx="3029793" cy="1253188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После подачи заявки на конкурс Вы сможете увидеть статус своего проекта в личном кабинете во вкладке «Мои проекты» </a:t>
            </a: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6508"/>
            <a:ext cx="7224324" cy="4981492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 rot="1625656">
            <a:off x="2884729" y="3715219"/>
            <a:ext cx="614872" cy="35745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47725" y="991577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42744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47725" y="2848950"/>
            <a:ext cx="86478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004107" y="1877153"/>
            <a:ext cx="3183625" cy="4620012"/>
          </a:xfrm>
        </p:spPr>
        <p:txBody>
          <a:bodyPr/>
          <a:lstStyle/>
          <a:p>
            <a:pPr algn="l"/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При подаче заявки на предварительную проверку и последующем ее отклонении проверяющим, статус заявки изменится на «ОТКЛОНЕНО».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В случае если Вы не отредактируете заявку или не отправите ее повторно, данная заявка считается непринятой для участия в Конкурсе.</a:t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 smtClean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>
                <a:solidFill>
                  <a:srgbClr val="0070C0"/>
                </a:solidFill>
                <a:latin typeface="+mn-lt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+mn-lt"/>
              </a:rPr>
            </a:br>
            <a:r>
              <a:rPr lang="ru-RU" sz="1600" dirty="0" smtClean="0">
                <a:solidFill>
                  <a:srgbClr val="0070C0"/>
                </a:solidFill>
                <a:latin typeface="+mn-lt"/>
              </a:rPr>
              <a:t>Для удобства проверяющий описывает причину по которой был отклонена заявка. </a:t>
            </a:r>
            <a:endParaRPr lang="ru-RU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6" t="6091" r="25888" b="34531"/>
          <a:stretch/>
        </p:blipFill>
        <p:spPr>
          <a:xfrm>
            <a:off x="0" y="1809959"/>
            <a:ext cx="7011437" cy="50480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Стрелка вправо 12"/>
          <p:cNvSpPr/>
          <p:nvPr/>
        </p:nvSpPr>
        <p:spPr>
          <a:xfrm rot="3310716">
            <a:off x="3243550" y="2649754"/>
            <a:ext cx="287731" cy="16390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748855">
            <a:off x="3580470" y="3692109"/>
            <a:ext cx="287731" cy="16390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2934882" y="6117210"/>
            <a:ext cx="287731" cy="163901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0800000">
            <a:off x="4695820" y="5435780"/>
            <a:ext cx="814855" cy="31861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47725" y="887159"/>
            <a:ext cx="9406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Подача проекта на краевой конкурс социальных проектов </a:t>
            </a:r>
            <a:br>
              <a:rPr lang="ru-RU" sz="2000" dirty="0" smtClean="0">
                <a:solidFill>
                  <a:srgbClr val="0070C0"/>
                </a:solidFill>
              </a:rPr>
            </a:b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информационном портале </a:t>
            </a:r>
            <a:r>
              <a:rPr lang="ru-RU" sz="2000" dirty="0" smtClean="0">
                <a:solidFill>
                  <a:srgbClr val="0070C0"/>
                </a:solidFill>
              </a:rPr>
              <a:t>«</a:t>
            </a:r>
            <a:r>
              <a:rPr lang="ru-RU" sz="2000" dirty="0">
                <a:solidFill>
                  <a:srgbClr val="0070C0"/>
                </a:solidFill>
              </a:rPr>
              <a:t>Управляем Вместе»</a:t>
            </a:r>
          </a:p>
        </p:txBody>
      </p:sp>
    </p:spTree>
    <p:extLst>
      <p:ext uri="{BB962C8B-B14F-4D97-AF65-F5344CB8AC3E}">
        <p14:creationId xmlns:p14="http://schemas.microsoft.com/office/powerpoint/2010/main" val="36373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8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://enc.permculture.ru/getImage.do?object=1804435180&amp;original=1&amp;compatible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745745"/>
            <a:ext cx="10382081" cy="8079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  </a:t>
            </a:r>
            <a:r>
              <a:rPr lang="ru-RU" sz="2000" dirty="0" smtClean="0">
                <a:solidFill>
                  <a:srgbClr val="FF0000"/>
                </a:solidFill>
              </a:rPr>
              <a:t>КОНТАКТЫ:</a:t>
            </a:r>
          </a:p>
          <a:p>
            <a:pPr algn="ctr"/>
            <a:endParaRPr lang="ru-RU" sz="2000" dirty="0" smtClean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b="1" dirty="0" smtClean="0">
                <a:solidFill>
                  <a:srgbClr val="0070C0"/>
                </a:solidFill>
              </a:rPr>
              <a:t>Направление «Ветеранские организации»</a:t>
            </a: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  </a:t>
            </a:r>
            <a:r>
              <a:rPr lang="ru-RU" dirty="0" smtClean="0">
                <a:solidFill>
                  <a:srgbClr val="0070C0"/>
                </a:solidFill>
              </a:rPr>
              <a:t>Гуляева Татьяна Геннадьевна</a:t>
            </a:r>
          </a:p>
          <a:p>
            <a:pPr algn="ctr">
              <a:spcAft>
                <a:spcPts val="600"/>
              </a:spcAft>
            </a:pPr>
            <a:r>
              <a:rPr lang="ru-RU" dirty="0" smtClean="0">
                <a:solidFill>
                  <a:schemeClr val="accent2"/>
                </a:solidFill>
              </a:rPr>
              <a:t>    217 </a:t>
            </a:r>
            <a:r>
              <a:rPr lang="ru-RU" dirty="0">
                <a:solidFill>
                  <a:schemeClr val="accent2"/>
                </a:solidFill>
              </a:rPr>
              <a:t>73 </a:t>
            </a:r>
            <a:r>
              <a:rPr lang="ru-RU" dirty="0" smtClean="0">
                <a:solidFill>
                  <a:schemeClr val="accent2"/>
                </a:solidFill>
              </a:rPr>
              <a:t>43,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smtClean="0">
                <a:hlinkClick r:id="rId2"/>
              </a:rPr>
              <a:t>tggulyaeva@ag.permkrai.ru</a:t>
            </a:r>
            <a:r>
              <a:rPr lang="ru-RU" dirty="0" smtClean="0"/>
              <a:t> </a:t>
            </a:r>
          </a:p>
          <a:p>
            <a:pPr algn="ctr">
              <a:spcAft>
                <a:spcPts val="600"/>
              </a:spcAft>
            </a:pPr>
            <a:endParaRPr lang="ru-RU" b="1" dirty="0" smtClean="0">
              <a:solidFill>
                <a:srgbClr val="0070C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b="1" dirty="0" smtClean="0">
                <a:solidFill>
                  <a:srgbClr val="0070C0"/>
                </a:solidFill>
              </a:rPr>
              <a:t>Направление </a:t>
            </a:r>
            <a:r>
              <a:rPr lang="ru-RU" b="1" dirty="0">
                <a:solidFill>
                  <a:srgbClr val="0070C0"/>
                </a:solidFill>
              </a:rPr>
              <a:t>«Патриотическое воспитание»</a:t>
            </a: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</a:rPr>
              <a:t>    </a:t>
            </a:r>
            <a:r>
              <a:rPr lang="ru-RU" dirty="0">
                <a:solidFill>
                  <a:srgbClr val="0070C0"/>
                </a:solidFill>
              </a:rPr>
              <a:t>Шапошникова Гульнара Зинатулловна</a:t>
            </a: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</a:rPr>
              <a:t>    </a:t>
            </a:r>
            <a:r>
              <a:rPr lang="ru-RU" dirty="0">
                <a:solidFill>
                  <a:srgbClr val="0070C0"/>
                </a:solidFill>
              </a:rPr>
              <a:t>217 72 59, </a:t>
            </a:r>
            <a:r>
              <a:rPr lang="en-US" dirty="0">
                <a:solidFill>
                  <a:srgbClr val="0070C0"/>
                </a:solidFill>
                <a:hlinkClick r:id="rId3"/>
              </a:rPr>
              <a:t>gzshaposhnikova@ag.permkrai.ru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pPr algn="ctr">
              <a:spcAft>
                <a:spcPts val="600"/>
              </a:spcAft>
            </a:pPr>
            <a:endParaRPr lang="ru-RU" dirty="0" smtClean="0"/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chemeClr val="accent2"/>
                </a:solidFill>
              </a:rPr>
              <a:t>Направление </a:t>
            </a:r>
            <a:r>
              <a:rPr lang="ru-RU" b="1" dirty="0" smtClean="0">
                <a:solidFill>
                  <a:schemeClr val="accent2"/>
                </a:solidFill>
              </a:rPr>
              <a:t>«Социальные проекты»</a:t>
            </a:r>
            <a:endParaRPr lang="ru-RU" b="1" dirty="0">
              <a:solidFill>
                <a:schemeClr val="accent2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dirty="0" smtClean="0">
                <a:solidFill>
                  <a:schemeClr val="accent2"/>
                </a:solidFill>
              </a:rPr>
              <a:t>Колыбина Анна Федоровна</a:t>
            </a:r>
          </a:p>
          <a:p>
            <a:pPr algn="ctr">
              <a:spcAft>
                <a:spcPts val="600"/>
              </a:spcAft>
            </a:pPr>
            <a:r>
              <a:rPr lang="ru-RU" dirty="0" smtClean="0">
                <a:solidFill>
                  <a:schemeClr val="accent2"/>
                </a:solidFill>
              </a:rPr>
              <a:t>212 72 14, </a:t>
            </a:r>
            <a:r>
              <a:rPr lang="en-US" dirty="0" smtClean="0">
                <a:solidFill>
                  <a:schemeClr val="accent2"/>
                </a:solidFill>
                <a:hlinkClick r:id="rId4"/>
              </a:rPr>
              <a:t>afkolybina@ag.permkrai.ru</a:t>
            </a:r>
            <a:endParaRPr lang="ru-RU" dirty="0" smtClean="0">
              <a:solidFill>
                <a:schemeClr val="accent2"/>
              </a:solidFill>
            </a:endParaRPr>
          </a:p>
          <a:p>
            <a:pPr algn="ctr">
              <a:spcAft>
                <a:spcPts val="600"/>
              </a:spcAft>
            </a:pPr>
            <a:endParaRPr lang="ru-RU" dirty="0" smtClean="0">
              <a:solidFill>
                <a:schemeClr val="accent2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accent2"/>
                </a:solidFill>
              </a:rPr>
              <a:t>Техническая работа портала «Управляем Вместе»</a:t>
            </a:r>
          </a:p>
          <a:p>
            <a:pPr algn="ctr">
              <a:spcAft>
                <a:spcPts val="600"/>
              </a:spcAft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70C0"/>
                </a:solidFill>
              </a:rPr>
              <a:t>Боронников Андрей Александрович</a:t>
            </a:r>
          </a:p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  </a:t>
            </a:r>
            <a:r>
              <a:rPr lang="ru-RU" dirty="0" smtClean="0">
                <a:solidFill>
                  <a:srgbClr val="0070C0"/>
                </a:solidFill>
              </a:rPr>
              <a:t>217 76 68, </a:t>
            </a:r>
            <a:r>
              <a:rPr lang="en-US" u="sng" dirty="0" smtClean="0">
                <a:solidFill>
                  <a:schemeClr val="accent1"/>
                </a:solidFill>
                <a:hlinkClick r:id="rId5"/>
              </a:rPr>
              <a:t>aaboronnikov@ag.permkrai.ru</a:t>
            </a:r>
            <a:endParaRPr lang="en-US" u="sng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endParaRPr lang="ru-RU" u="sng" dirty="0" smtClean="0">
              <a:solidFill>
                <a:schemeClr val="accent1"/>
              </a:solidFill>
            </a:endParaRPr>
          </a:p>
          <a:p>
            <a:pPr algn="ctr">
              <a:spcAft>
                <a:spcPts val="600"/>
              </a:spcAft>
            </a:pPr>
            <a:endParaRPr lang="en-US" sz="2400" dirty="0" smtClean="0">
              <a:solidFill>
                <a:srgbClr val="0070C0"/>
              </a:solidFill>
            </a:endParaRPr>
          </a:p>
          <a:p>
            <a:pPr algn="ctr">
              <a:spcAft>
                <a:spcPts val="600"/>
              </a:spcAft>
            </a:pPr>
            <a:endParaRPr lang="ru-RU" sz="2400" dirty="0">
              <a:solidFill>
                <a:srgbClr val="0070C0"/>
              </a:solidFill>
            </a:endParaRPr>
          </a:p>
          <a:p>
            <a:pPr algn="ctr">
              <a:spcAft>
                <a:spcPts val="600"/>
              </a:spcAft>
            </a:pPr>
            <a:endParaRPr lang="ru-RU" sz="2400" b="1" dirty="0" smtClean="0">
              <a:solidFill>
                <a:srgbClr val="0070C0"/>
              </a:solidFill>
            </a:endParaRPr>
          </a:p>
          <a:p>
            <a:pPr algn="ctr"/>
            <a:endParaRPr lang="ru-RU" sz="2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1" y="100417"/>
            <a:ext cx="973749" cy="571828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908893" y="100417"/>
            <a:ext cx="1631475" cy="645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губернатора </a:t>
            </a:r>
            <a: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Пермского края</a:t>
            </a:r>
            <a:endParaRPr lang="ru-RU" sz="1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48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1734</TotalTime>
  <Words>447</Words>
  <Application>Microsoft Office PowerPoint</Application>
  <PresentationFormat>Широкоэкранный</PresentationFormat>
  <Paragraphs>113</Paragraphs>
  <Slides>23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Times New Roman</vt:lpstr>
      <vt:lpstr>Trebuchet MS</vt:lpstr>
      <vt:lpstr>Wingdings 3</vt:lpstr>
      <vt:lpstr>Грань</vt:lpstr>
      <vt:lpstr>Администрация  губернатора  Пермского края</vt:lpstr>
      <vt:lpstr>В адресной  строке используемого интернет-обозревателя (браузера) необходимо перейти на сайт информационного портала «Управляем Вместе» (www.vmeste.permkrai.ru);  Для участия в Конкурсе необходимо зарегистрироваться на информационном портале, нажав клавишу «Войти» </vt:lpstr>
      <vt:lpstr>  В открывшемся меню выбираем вкладку «Авторизация»   </vt:lpstr>
      <vt:lpstr>В открывшемся меню необходимо ввести регистрационные данные в соответствующие поля информационного портала  *После заполнения всех полей нажать поле «ЗАРЕГИСТРИРОВАТЬСЯ»</vt:lpstr>
      <vt:lpstr>В случае если Вы были зарегистрированы на портале «Управляем Вместе» ранее, необходимо войти под своим логином и паролем.   </vt:lpstr>
      <vt:lpstr> Для подачи электронной заявки, после входа (регистрации) на портале «Управляем Вместе», необходимо перейти в категорию   «Узнавайте о развитии края»</vt:lpstr>
      <vt:lpstr> В категории объектов выбираем показать все  «17 категорий»</vt:lpstr>
      <vt:lpstr> Выбираем категорию «Проекты социальных и гражданских инициатив»</vt:lpstr>
      <vt:lpstr>Для подачи электронной заявки на Конкурс необходимо зарегистрировать личный кабинет НКО, нажав соответствующую клавишу.       * В случае наличия личного кабинета войти под своим логином и паролем</vt:lpstr>
      <vt:lpstr>После необходимо ввести соответствующие данные организации и загрузить необходимые приложения      *После отправки заявки на регистрацию личного кабинета НКО у специалистов Администрации губернатора Пермского края есть 3 дня на обработку Вашей заявки.     *Отправив заявку на регистрацию личного кабинета НКО, вы не подали заявку на участие в краевом конкурсе социальных проектов</vt:lpstr>
      <vt:lpstr>П</vt:lpstr>
      <vt:lpstr>Общие сведения о проекте   В отрывшемся меню необходимо заполнить все поля (сведения) и данные по Вашему социальному проекту.   При выборе определенной подпрограммы открываются дополнительные поля с выбором «Направлений расходов» и «Номинаций»</vt:lpstr>
      <vt:lpstr> Общие сведения о проекте    После выбора «Подпрограммы» «Направлений расходов» и «Номинаций» переходим к заполнению остальных полей заявки</vt:lpstr>
      <vt:lpstr> Стоимость социального проекта  При вводе поля «Объем субсидии, запрашиваемой из бюджета ПК», поле «Общий бюджет» заполняется автоматически.  «Объем привлеченных (собственных) средств» заполняется в ручном режиме.   </vt:lpstr>
      <vt:lpstr>Сведения об организации  В отрывшемся меню необходимо заполнить все поля (сведения) и данные по Вашей организации (НКО).   </vt:lpstr>
      <vt:lpstr>Банковские реквизиты  В отрывшемся меню необходимо заполнить все поля (сведения) и данные по Вашей организации (НКО).   </vt:lpstr>
      <vt:lpstr>  </vt:lpstr>
      <vt:lpstr>Электронная заявка может быть предварительно направлена на проверку, либо сразу направлена на конкурсный отбор.   Статус Вашей заявки автоматически изменится в личном кабинете.  Также заявку можно сохранить в личном кабинете нажав клавишу «В черновик» </vt:lpstr>
      <vt:lpstr>  Посмотреть поданные проекты или продолжить заполнение заявки из черновика Вы можете в личном кабинете.</vt:lpstr>
      <vt:lpstr> Заявка во вкладке «Черновики» будет отображаться со статусом «СОЗДАН».  Продолжить ее заполнение Вы можете нажав поле «Продолжить» </vt:lpstr>
      <vt:lpstr>После подачи заявки на конкурс Вы сможете увидеть статус своего проекта в личном кабинете во вкладке «Мои проекты» </vt:lpstr>
      <vt:lpstr>При подаче заявки на предварительную проверку и последующем ее отклонении проверяющим, статус заявки изменится на «ОТКЛОНЕНО».   В случае если Вы не отредактируете заявку или не отправите ее повторно, данная заявка считается непринятой для участия в Конкурсе.    Для удобства проверяющий описывает причину по которой был отклонена заявка.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Краевой конкурс социальных и гражданских инициатив (проектов)  Итоги краевого конкурса социальных и гражданских инициатив (проектов)</dc:title>
  <dc:creator>Шапошникова Гульнара Зинатулловна</dc:creator>
  <cp:lastModifiedBy>Боронников Андрей Александрович</cp:lastModifiedBy>
  <cp:revision>151</cp:revision>
  <cp:lastPrinted>2019-06-04T04:27:18Z</cp:lastPrinted>
  <dcterms:created xsi:type="dcterms:W3CDTF">2018-04-11T10:02:28Z</dcterms:created>
  <dcterms:modified xsi:type="dcterms:W3CDTF">2020-01-14T10:28:19Z</dcterms:modified>
</cp:coreProperties>
</file>